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Noto Sans ExtraBold"/>
      <p:bold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Source Code Pro Medium"/>
      <p:regular r:id="rId34"/>
      <p:bold r:id="rId35"/>
      <p:italic r:id="rId36"/>
      <p:boldItalic r:id="rId37"/>
    </p:embeddedFont>
    <p:embeddedFont>
      <p:font typeface="Source Code Pro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7">
          <p15:clr>
            <a:srgbClr val="A4A3A4"/>
          </p15:clr>
        </p15:guide>
        <p15:guide id="2" pos="11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7" orient="horz"/>
        <p:guide pos="113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NotoSansExtraBold-bold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Medium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Medium-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ac831260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cac831260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bab1e3ec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bab1e3e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ab1e3ec2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bab1e3ec2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bab1e3ec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bab1e3e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bab1e3ec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bab1e3ec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f2db1928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f2db1928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f2db1928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f2db1928f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f2db1928f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f2db1928f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f2db1928f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f2db1928f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f2db1928f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f2db1928f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2f2db1928f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9ee0da923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09ee0da923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09ee0da923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9ee0da92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09ee0da92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2404aba7d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2404aba7d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2404aba7d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ac831260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ac831260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cac831260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9ee0da923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9ee0da923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9ee0da923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f2db1928f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f2db1928f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f2db1928f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9ee0da923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9ee0da923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09ee0da923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9ee0da92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9ee0da92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09ee0da92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ac831260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ac831260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cac831260d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56200" y="3860000"/>
            <a:ext cx="1019700" cy="10197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4338300"/>
          </a:xfrm>
          <a:prstGeom prst="rect">
            <a:avLst/>
          </a:prstGeom>
          <a:solidFill>
            <a:srgbClr val="FFD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715200" y="1231138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5200" y="2001400"/>
            <a:ext cx="45888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 amt="48000"/>
          </a:blip>
          <a:srcRect b="0" l="0" r="0" t="12876"/>
          <a:stretch/>
        </p:blipFill>
        <p:spPr>
          <a:xfrm>
            <a:off x="568250" y="1"/>
            <a:ext cx="1821075" cy="10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 amt="48000"/>
          </a:blip>
          <a:srcRect b="10152" l="0" r="0" t="0"/>
          <a:stretch/>
        </p:blipFill>
        <p:spPr>
          <a:xfrm>
            <a:off x="2100524" y="2773200"/>
            <a:ext cx="1253851" cy="1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 amt="48000"/>
          </a:blip>
          <a:srcRect b="0" l="0" r="0" t="24851"/>
          <a:stretch/>
        </p:blipFill>
        <p:spPr>
          <a:xfrm>
            <a:off x="3685520" y="0"/>
            <a:ext cx="2063507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324" y="278275"/>
            <a:ext cx="1709875" cy="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 amt="68000"/>
          </a:blip>
          <a:stretch>
            <a:fillRect/>
          </a:stretch>
        </p:blipFill>
        <p:spPr>
          <a:xfrm>
            <a:off x="4113775" y="2531350"/>
            <a:ext cx="2028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7">
            <a:alphaModFix/>
          </a:blip>
          <a:srcRect b="0" l="0" r="20691" t="0"/>
          <a:stretch/>
        </p:blipFill>
        <p:spPr>
          <a:xfrm>
            <a:off x="4891775" y="2063775"/>
            <a:ext cx="4252225" cy="2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937" y="2773200"/>
            <a:ext cx="1946651" cy="16269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icrosoft Jheng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4325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4325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8458200" y="4733926"/>
            <a:ext cx="685800" cy="422700"/>
          </a:xfrm>
          <a:prstGeom prst="triangle">
            <a:avLst>
              <a:gd fmla="val 10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7086600" y="4903269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9144000" cy="428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type="ctrTitle"/>
          </p:nvPr>
        </p:nvSpPr>
        <p:spPr>
          <a:xfrm>
            <a:off x="1377150" y="744550"/>
            <a:ext cx="3856800" cy="19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1"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516750" y="2901450"/>
            <a:ext cx="28290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311700" y="3100650"/>
            <a:ext cx="3740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1440000"/>
            <a:ext cx="39723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311700" y="2948250"/>
            <a:ext cx="32475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None/>
              <a:defRPr b="1" sz="2300">
                <a:solidFill>
                  <a:srgbClr val="7F7F7F"/>
                </a:solidFill>
              </a:defRPr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900" y="250650"/>
            <a:ext cx="453000" cy="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Source Code Pro ExtraBold"/>
                <a:ea typeface="Source Code Pro ExtraBold"/>
                <a:cs typeface="Source Code Pro ExtraBold"/>
                <a:sym typeface="Source Code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單欄 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b="1" sz="2800">
                <a:solidFill>
                  <a:srgbClr val="0C0C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reurl.cc/klWNG9" TargetMode="External"/><Relationship Id="rId5" Type="http://schemas.openxmlformats.org/officeDocument/2006/relationships/hyperlink" Target="https://colab.research.google.com/drive/13bYDFs-B5LYZaQYCvmjJxA4N39yLQbXi?usp=sharing" TargetMode="External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zvKadd9Cflc" TargetMode="External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beautify.org/jsonviewer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pi.openai.com/v1/completi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hyperlink" Target="https://forms.gle/3GyoGqfRPRnVJMLdA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3" Type="http://schemas.openxmlformats.org/officeDocument/2006/relationships/image" Target="../media/image20.png"/><Relationship Id="rId12" Type="http://schemas.openxmlformats.org/officeDocument/2006/relationships/hyperlink" Target="https://www.facebook.com/teach.for.tw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c/edreamerTW" TargetMode="External"/><Relationship Id="rId9" Type="http://schemas.openxmlformats.org/officeDocument/2006/relationships/hyperlink" Target="https://lin.ee/zasnezx" TargetMode="External"/><Relationship Id="rId14" Type="http://schemas.openxmlformats.org/officeDocument/2006/relationships/image" Target="../media/image30.jp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hyperlink" Target="https://www.facebook.com/groups/1399641346792035" TargetMode="External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blog/chatgpt/" TargetMode="External"/><Relationship Id="rId4" Type="http://schemas.openxmlformats.org/officeDocument/2006/relationships/hyperlink" Target="https://chat.openai.com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ateverywhere.app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youtu.be/7IfVws6daKQ" TargetMode="External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ai.com/product" TargetMode="External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latform.openai.com/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1177000" y="882150"/>
            <a:ext cx="73413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2460">
                <a:latin typeface="Microsoft JhengHei"/>
                <a:ea typeface="Microsoft JhengHei"/>
                <a:cs typeface="Microsoft JhengHei"/>
                <a:sym typeface="Microsoft JhengHei"/>
              </a:rPr>
              <a:t>跟AI聊聊天</a:t>
            </a:r>
            <a:b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450">
                <a:latin typeface="Microsoft JhengHei"/>
                <a:ea typeface="Microsoft JhengHei"/>
                <a:cs typeface="Microsoft JhengHei"/>
                <a:sym typeface="Microsoft JhengHei"/>
              </a:rPr>
              <a:t>ChatGPT的應用與開發</a:t>
            </a:r>
            <a:endParaRPr sz="345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" y="919125"/>
            <a:ext cx="1019401" cy="10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293375" y="2938025"/>
            <a:ext cx="54111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指導單位：臺北市政府教育局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主辦單位：臺北市資訊科技學科平臺、全國資訊科技學科中心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chemeClr val="accent6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協辦單位：臺北市立中崙高級中學、臺北市立成功高級中學、國立臺南第二高級中學</a:t>
            </a:r>
            <a:endParaRPr b="0" sz="1100">
              <a:solidFill>
                <a:schemeClr val="accent6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93375" y="3772325"/>
            <a:ext cx="4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簡報連結</a:t>
            </a:r>
            <a:r>
              <a:rPr lang="zh-TW">
                <a:solidFill>
                  <a:schemeClr val="lt1"/>
                </a:solidFill>
              </a:rPr>
              <a:t> |</a:t>
            </a:r>
            <a:r>
              <a:rPr lang="zh-TW">
                <a:solidFill>
                  <a:schemeClr val="lt1"/>
                </a:solidFill>
              </a:rPr>
              <a:t> </a:t>
            </a:r>
            <a:r>
              <a:rPr b="1" lang="zh-TW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筆記連結</a:t>
            </a:r>
            <a:endParaRPr b="1" u="sng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925" y="1855700"/>
            <a:ext cx="3041449" cy="30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API？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使用線上服務很方便，無論是購物、訂機票或訂位，都可在指間完成。但是，這些服務到底是如何做到這一點？來看看 API 製作公司 MuleSoft 如何用簡明又有趣的方式說明 API 的妙用吧！&#10;&#10;影片出處：https://www.youtube.com/watch?v=s7wmiS2mSXY" id="223" name="Google Shape;223;p29" title="什麼是 API？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475" y="1468575"/>
            <a:ext cx="3950725" cy="29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API</a:t>
            </a:r>
            <a:r>
              <a:rPr b="1" lang="zh-TW" sz="1000"/>
              <a:t>(Application Programming Interface,應用程式介面)</a:t>
            </a:r>
            <a:br>
              <a:rPr b="1" lang="zh-TW" sz="1000"/>
            </a:br>
            <a:r>
              <a:rPr lang="zh-TW"/>
              <a:t>就像是應用程式之間的「橋樑」，能將原有的資源(包含功能、資料)開放出來，其他的人可以透過這個中介輕易的使用，降低開發的門檻，增加開發效率。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/>
              <a:t>解析json格式的工具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4173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json是目前相當流行的資料格式，但在讀取後解析並不容易，可以藉由一些工具快速分析，除了解析出結構、資料總數、資料欄位、值等。</a:t>
            </a:r>
            <a:endParaRPr/>
          </a:p>
          <a:p>
            <a:pPr indent="-203200" lvl="0" marL="1778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 Medium"/>
              <a:buChar char="●"/>
            </a:pPr>
            <a:r>
              <a:rPr lang="zh-TW"/>
              <a:t>JSON Viewer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https://codebeautify.org/jsonviewer</a:t>
            </a:r>
            <a:endParaRPr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8159" y="1495335"/>
            <a:ext cx="4032995" cy="252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API的連接：</a:t>
            </a:r>
            <a:r>
              <a:rPr lang="zh-TW"/>
              <a:t>requests模組的使用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 Medium"/>
              <a:buAutoNum type="arabicPeriod"/>
            </a:pPr>
            <a:r>
              <a:rPr lang="zh-TW"/>
              <a:t>requests 模組 能發送 HTTP的請求取得伺服器的回應資料。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常見請求方式 get、post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基本語法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import requests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回應內容 = requests.請求方式("網址", 參數)</a:t>
            </a:r>
            <a:endParaRPr>
              <a:solidFill>
                <a:srgbClr val="FF0000"/>
              </a:solidFill>
            </a:endParaRPr>
          </a:p>
          <a:p>
            <a:pPr indent="-355600" lvl="0" marL="457200" marR="0" rtl="0" algn="l">
              <a:spcBef>
                <a:spcPts val="800"/>
              </a:spcBef>
              <a:spcAft>
                <a:spcPts val="0"/>
              </a:spcAft>
              <a:buSzPts val="2000"/>
              <a:buFont typeface="Microsoft JhengHei"/>
              <a:buAutoNum type="arabicPeriod"/>
            </a:pPr>
            <a:r>
              <a:rPr lang="zh-TW"/>
              <a:t>請求資料為</a:t>
            </a:r>
            <a:r>
              <a:rPr lang="zh-TW"/>
              <a:t>json</a:t>
            </a:r>
            <a:r>
              <a:rPr lang="zh-TW"/>
              <a:t>時，可用 回應內容.json() 取得值</a:t>
            </a:r>
            <a:endParaRPr/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</a:t>
            </a:r>
            <a:r>
              <a:rPr lang="zh-TW"/>
              <a:t>空氣品質指標(AQI)查詢器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'https://data.epa.gov.tw/api/v2/aqx_p_432?api_key=e8dd42e6-9b8b-43f8-991e-b3dee723a52d&amp;limit=1000&amp;sort=ImportDate%20desc&amp;format=JSON'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county =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'請輸入要查詢的縣市：'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== county.replace(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'台'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'臺'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'county'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'sitename'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'aqi'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(datas[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'records'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][i][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'status'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21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rgbClr val="AF00DB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5941175" y="36675"/>
            <a:ext cx="30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onsolas"/>
                <a:ea typeface="Consolas"/>
                <a:cs typeface="Consolas"/>
                <a:sym typeface="Consolas"/>
              </a:rPr>
              <a:t>https://data.gov.tw/dataset/40448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實戰：萌典-國語字典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requests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word =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'請輸入要查詢的國字：'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url = 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"https://www.moedict.tw/uni/"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+ word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r = requests.get(url)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datas = r.json()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'-'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zh-TW" sz="1500">
                <a:solidFill>
                  <a:srgbClr val="09885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'【{}】'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format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'title'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'部首：'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'radical'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'筆劃：'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'stroke_count'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AF00D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i </a:t>
            </a:r>
            <a:r>
              <a:rPr lang="zh-TW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range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])):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zh-TW" sz="1500">
                <a:solidFill>
                  <a:srgbClr val="795E2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'注音：'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, datas[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'heteronyms'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][i][</a:t>
            </a:r>
            <a:r>
              <a:rPr lang="zh-TW" sz="1500">
                <a:solidFill>
                  <a:srgbClr val="A315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'bopomofo'</a:t>
            </a:r>
            <a:r>
              <a:rPr lang="zh-TW" sz="1500"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6158850" y="106325"/>
            <a:ext cx="28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Consolas"/>
                <a:ea typeface="Consolas"/>
                <a:cs typeface="Consolas"/>
                <a:sym typeface="Consolas"/>
              </a:rPr>
              <a:t>https://github.com/g0v/moedict-webkit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可愛小貓隨機圖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 IPython.display </a:t>
            </a:r>
            <a:r>
              <a:rPr lang="zh-TW" sz="21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HTML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url = 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'https://api.thecatapi.com/v1/images/search'</a:t>
            </a:r>
            <a:endParaRPr sz="2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 = requests.get(url)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 = r.json()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 = datas[</a:t>
            </a:r>
            <a:r>
              <a:rPr lang="zh-TW" sz="21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'url'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HTML(f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zh-TW" sz="2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'{img}'</a:t>
            </a:r>
            <a:r>
              <a:rPr lang="zh-TW" sz="2100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zh-TW" sz="2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zh-TW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7364100" y="146700"/>
            <a:ext cx="15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https://thecatapi.com/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Colab+ChatGPT實戰</a:t>
            </a:r>
            <a:endParaRPr/>
          </a:p>
        </p:txBody>
      </p:sp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 WebAPI 方式連接 ChatGPT API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417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需要準備什麼？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openai的api網址</a:t>
            </a:r>
            <a:br>
              <a:rPr lang="zh-TW"/>
            </a:br>
            <a:r>
              <a:rPr lang="zh-TW" sz="1200" u="sng">
                <a:solidFill>
                  <a:schemeClr val="hlink"/>
                </a:solidFill>
                <a:hlinkClick r:id="rId3"/>
              </a:rPr>
              <a:t>https://api.openai.com/v1/completions</a:t>
            </a:r>
            <a:r>
              <a:rPr lang="zh-TW" sz="1200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 key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注意事項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openai的api是用post連接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因為是completions模式，所引擎要用 text-davinci-003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任務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連接OpenAI API 發送問題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拆解回傳內容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製作互動介面</a:t>
            </a:r>
            <a:endParaRPr/>
          </a:p>
        </p:txBody>
      </p:sp>
      <p:sp>
        <p:nvSpPr>
          <p:cNvPr id="280" name="Google Shape;280;p36"/>
          <p:cNvSpPr txBox="1"/>
          <p:nvPr>
            <p:ph idx="2" type="body"/>
          </p:nvPr>
        </p:nvSpPr>
        <p:spPr>
          <a:xfrm>
            <a:off x="4448525" y="1152475"/>
            <a:ext cx="44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基本格式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api_key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'你的API_Key'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'Authorization'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'Bearer 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{api_key}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'https://api.openai.com/v1/completions'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 =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'你的問題'</a:t>
            </a:r>
            <a:endParaRPr sz="13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 = {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'prompt'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:q,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'model'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'text-davinci-003'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'max_tokens'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zh-TW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'temperature'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zh-TW" sz="1300">
                <a:solidFill>
                  <a:srgbClr val="09815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response = requests.post(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api_url,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json=data,</a:t>
            </a:r>
            <a:endParaRPr sz="13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headers=headers)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308825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4572002" y="482100"/>
            <a:ext cx="4578650" cy="417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5000"/>
              </a:srgbClr>
            </a:outerShdw>
          </a:effectLst>
        </p:spPr>
      </p:pic>
      <p:sp>
        <p:nvSpPr>
          <p:cNvPr id="288" name="Google Shape;288;p37"/>
          <p:cNvSpPr txBox="1"/>
          <p:nvPr/>
        </p:nvSpPr>
        <p:spPr>
          <a:xfrm>
            <a:off x="493766" y="1498964"/>
            <a:ext cx="59151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</a:rPr>
              <a:t>感謝您的參與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45113" y="3829781"/>
            <a:ext cx="52254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黃信溢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200">
                <a:solidFill>
                  <a:schemeClr val="lt1"/>
                </a:solidFill>
              </a:rPr>
              <a:t>茶米老師教室</a:t>
            </a:r>
            <a:r>
              <a:rPr lang="zh-TW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edreamer@gmail.com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https://www.youtube.com/@edreamertw</a:t>
            </a:r>
            <a:br>
              <a:rPr lang="zh-TW" sz="1200">
                <a:solidFill>
                  <a:schemeClr val="lt1"/>
                </a:solidFill>
              </a:rPr>
            </a:br>
            <a:r>
              <a:rPr lang="zh-TW" sz="1200">
                <a:solidFill>
                  <a:schemeClr val="lt1"/>
                </a:solidFill>
              </a:rPr>
              <a:t>https://www.facebook.com/teach.for.tw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493775" y="2440850"/>
            <a:ext cx="3703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打不過AI，就加入AI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越逃避AI，就越容易被AI取代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6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https://forms.gle/3GyoGqfRPRnVJMLdA</a:t>
            </a:r>
            <a:endParaRPr b="1" sz="12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0" y="3886512"/>
            <a:ext cx="9144000" cy="12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954775" y="4050623"/>
            <a:ext cx="45720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黃信溢</a:t>
            </a:r>
            <a:r>
              <a:rPr b="1" i="0" lang="zh-TW" sz="13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00">
                <a:solidFill>
                  <a:schemeClr val="lt1"/>
                </a:solidFill>
              </a:rPr>
              <a:t>茶米老師教室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edreamer@gmail.com</a:t>
            </a:r>
            <a:b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http://www.facebook.com/edreamertw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3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http://www.youtube.com/edreamertw</a:t>
            </a:r>
            <a:endParaRPr b="0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201896" y="397227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748954" y="480986"/>
            <a:ext cx="1749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YouTube頻道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196" y="510105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275" y="1005906"/>
            <a:ext cx="2153692" cy="21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439654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054635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粉絲專頁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76" y="510109"/>
            <a:ext cx="407452" cy="40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9447" y="4079189"/>
            <a:ext cx="914475" cy="9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320766" y="397231"/>
            <a:ext cx="2502600" cy="2933700"/>
          </a:xfrm>
          <a:prstGeom prst="roundRect">
            <a:avLst>
              <a:gd fmla="val 884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3935747" y="480992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茶米老師教室</a:t>
            </a:r>
            <a:b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官方帳號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" name="Google Shape;139;p2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5153" y="1005900"/>
            <a:ext cx="2153682" cy="215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11">
            <a:alphaModFix/>
          </a:blip>
          <a:srcRect b="19513" l="19264" r="17094" t="19182"/>
          <a:stretch/>
        </p:blipFill>
        <p:spPr>
          <a:xfrm>
            <a:off x="3555722" y="530832"/>
            <a:ext cx="380100" cy="3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5899110" y="4527667"/>
            <a:ext cx="1887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資訊教育初學特訓班</a:t>
            </a:r>
            <a:br>
              <a:rPr b="1" lang="zh-TW" sz="1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Facebook社團</a:t>
            </a:r>
            <a:endParaRPr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1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0184" y="1005903"/>
            <a:ext cx="21537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9050" y="3520225"/>
            <a:ext cx="1535100" cy="153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課程內容</a:t>
            </a:r>
            <a:endParaRPr sz="3800"/>
          </a:p>
        </p:txBody>
      </p:sp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4939500" y="287900"/>
            <a:ext cx="3837000" cy="46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ChatGPT 與 OpenAI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 ChatGPT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申請 OpenAI 帳號及服務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API應用快速入門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認識API與連接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json格式折解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API連接專題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zh-TW"/>
              <a:t>Colab + ChatGPT實戰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Colab 連接 OpenAI API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用 Gradio 製作 Chat APP</a:t>
            </a:r>
            <a:endParaRPr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25" y="83425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440000"/>
            <a:ext cx="45726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與 OpenAI</a:t>
            </a:r>
            <a:endParaRPr/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935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茶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7400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米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0864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老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14328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師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7793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教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1257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室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4721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。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2818608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黃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165042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信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3511475" y="4438650"/>
            <a:ext cx="273900" cy="273900"/>
          </a:xfrm>
          <a:prstGeom prst="roundRect">
            <a:avLst>
              <a:gd fmla="val 16667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</a:rPr>
              <a:t>溢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 ChatGPT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8520600" cy="15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https://openai.com/blog/chatgpt/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Try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https://chat.openai.com/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註冊帳號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讓ChatGPT自我介紹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013" y="2826227"/>
            <a:ext cx="2735249" cy="20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6">
            <a:alphaModFix/>
          </a:blip>
          <a:srcRect b="9951" l="28844" r="1347" t="11003"/>
          <a:stretch/>
        </p:blipFill>
        <p:spPr>
          <a:xfrm>
            <a:off x="4759325" y="1291075"/>
            <a:ext cx="4216701" cy="37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4163813" y="3777900"/>
            <a:ext cx="5481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386600"/>
            <a:ext cx="939350" cy="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ChatEveryWhere不用註冊的ChatGPT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1700" y="1152475"/>
            <a:ext cx="3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Source Code Pro"/>
                <a:ea typeface="Source Code Pro"/>
                <a:cs typeface="Source Code Pro"/>
                <a:sym typeface="Source Code Pro"/>
              </a:rPr>
              <a:t>ChatEveryWhere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https://chateverywhere.app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不用註冊就能使用ChatGPT，而且功能很強大，除了不用註冊、不用登入，回應速度很快，而且可以整理你的交談以及提示詞。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8650" t="0"/>
          <a:stretch/>
        </p:blipFill>
        <p:spPr>
          <a:xfrm>
            <a:off x="4470125" y="1152475"/>
            <a:ext cx="4673876" cy="3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79" y="3999975"/>
            <a:ext cx="1844576" cy="1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OpenAI 的產品及服務內容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oto Sans"/>
              <a:buAutoNum type="arabicPeriod"/>
            </a:pPr>
            <a:r>
              <a:rPr lang="zh-TW" sz="1700" u="sng">
                <a:solidFill>
                  <a:schemeClr val="hlink"/>
                </a:solidFill>
                <a:hlinkClick r:id="rId3"/>
              </a:rPr>
              <a:t>https://openai.com/product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oto Sans"/>
              <a:buAutoNum type="arabicPeriod"/>
            </a:pPr>
            <a:r>
              <a:rPr lang="zh-TW"/>
              <a:t>模型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GPT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DALL.E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"/>
              <a:buChar char="○"/>
            </a:pPr>
            <a:r>
              <a:rPr lang="zh-TW"/>
              <a:t>Whisper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API串接服務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提供開發者使用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確保使用的責任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5" y="1102625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申請 OpenAI 帳號及服務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152475"/>
            <a:ext cx="66582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 u="sng">
                <a:solidFill>
                  <a:schemeClr val="hlink"/>
                </a:solidFill>
                <a:hlinkClick r:id="rId3"/>
              </a:rPr>
              <a:t>OpenAI API 網址</a:t>
            </a:r>
            <a:endParaRPr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註冊與檢視帳號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取得 API Key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了解收費方式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檢視目前用量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測試帳號金額及到期日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900"/>
              <a:t>測試 OpenAI 功能</a:t>
            </a:r>
            <a:endParaRPr sz="19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QuickStart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TW" sz="1300"/>
              <a:t>Playground</a:t>
            </a:r>
            <a:endParaRPr sz="1300"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9420" t="0"/>
          <a:stretch/>
        </p:blipFill>
        <p:spPr>
          <a:xfrm>
            <a:off x="4470126" y="1152450"/>
            <a:ext cx="4673874" cy="388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1440000"/>
            <a:ext cx="4921500" cy="15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API應用快速入門</a:t>
            </a:r>
            <a:endParaRPr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311700" y="3100650"/>
            <a:ext cx="4203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ChatGPT的應用與開發</a:t>
            </a:r>
            <a:endParaRPr b="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950"/>
            <a:ext cx="939350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96" y="1008700"/>
            <a:ext cx="4024448" cy="39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99D5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